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3" d="100"/>
          <a:sy n="83" d="100"/>
        </p:scale>
        <p:origin x="3018" y="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D6DB-77DF-4207-8F11-7F04484D2756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2163C-C73E-4D33-A0CE-7C2578280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53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2D6DB-77DF-4207-8F11-7F04484D2756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2163C-C73E-4D33-A0CE-7C2578280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61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34295" y="1096316"/>
            <a:ext cx="4925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GTacoTuesday" panose="02000603000000000000" pitchFamily="2" charset="0"/>
                <a:ea typeface="AGTacoTuesday" panose="02000603000000000000" pitchFamily="2" charset="0"/>
                <a:cs typeface="AGTacoTuesday"/>
              </a:rPr>
              <a:t>Week </a:t>
            </a:r>
            <a:r>
              <a:rPr lang="en-US" sz="2400" b="1" dirty="0">
                <a:solidFill>
                  <a:schemeClr val="bg1"/>
                </a:solidFill>
                <a:latin typeface="AGTacoTuesday" panose="02000603000000000000" pitchFamily="2" charset="0"/>
                <a:ea typeface="AGTacoTuesday" panose="02000603000000000000" pitchFamily="2" charset="0"/>
                <a:cs typeface="AGTacoTuesday"/>
              </a:rPr>
              <a:t>of</a:t>
            </a:r>
            <a:r>
              <a:rPr lang="en-US" sz="2400" b="1" dirty="0" smtClean="0">
                <a:solidFill>
                  <a:schemeClr val="bg1"/>
                </a:solidFill>
                <a:latin typeface="AGTacoTuesday" panose="02000603000000000000" pitchFamily="2" charset="0"/>
                <a:ea typeface="AGTacoTuesday" panose="02000603000000000000" pitchFamily="2" charset="0"/>
                <a:cs typeface="AGTacoTuesday"/>
              </a:rPr>
              <a:t>: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GTacoTuesday" panose="02000603000000000000" pitchFamily="2" charset="0"/>
                <a:ea typeface="AGTacoTuesday" panose="02000603000000000000" pitchFamily="2" charset="0"/>
              </a:rPr>
              <a:t>March 2</a:t>
            </a:r>
            <a:r>
              <a:rPr lang="en-US" sz="2400" b="1" baseline="30000" dirty="0" smtClean="0">
                <a:solidFill>
                  <a:schemeClr val="bg1"/>
                </a:solidFill>
                <a:latin typeface="AGTacoTuesday" panose="02000603000000000000" pitchFamily="2" charset="0"/>
                <a:ea typeface="AGTacoTuesday" panose="02000603000000000000" pitchFamily="2" charset="0"/>
              </a:rPr>
              <a:t>nd</a:t>
            </a:r>
            <a:r>
              <a:rPr lang="en-US" sz="2400" b="1" dirty="0" smtClean="0">
                <a:solidFill>
                  <a:schemeClr val="bg1"/>
                </a:solidFill>
                <a:latin typeface="AGTacoTuesday" panose="02000603000000000000" pitchFamily="2" charset="0"/>
                <a:ea typeface="AGTacoTuesday" panose="02000603000000000000" pitchFamily="2" charset="0"/>
              </a:rPr>
              <a:t>-6</a:t>
            </a:r>
            <a:r>
              <a:rPr lang="en-US" sz="2400" b="1" baseline="30000" dirty="0" smtClean="0">
                <a:solidFill>
                  <a:schemeClr val="bg1"/>
                </a:solidFill>
                <a:latin typeface="AGTacoTuesday" panose="02000603000000000000" pitchFamily="2" charset="0"/>
                <a:ea typeface="AGTacoTuesday" panose="02000603000000000000" pitchFamily="2" charset="0"/>
              </a:rPr>
              <a:t>th</a:t>
            </a:r>
            <a:r>
              <a:rPr lang="en-US" sz="2400" b="1" dirty="0" smtClean="0">
                <a:solidFill>
                  <a:schemeClr val="bg1"/>
                </a:solidFill>
                <a:latin typeface="AGTacoTuesday" panose="02000603000000000000" pitchFamily="2" charset="0"/>
                <a:ea typeface="AGTacoTuesday" panose="02000603000000000000" pitchFamily="2" charset="0"/>
              </a:rPr>
              <a:t> </a:t>
            </a:r>
            <a:endParaRPr lang="en-US" sz="2400" b="1" dirty="0">
              <a:solidFill>
                <a:schemeClr val="bg1"/>
              </a:solidFill>
              <a:latin typeface="AGTacoTuesday" panose="02000603000000000000" pitchFamily="2" charset="0"/>
              <a:ea typeface="AGTacoTuesday" panose="02000603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404" y="2160846"/>
            <a:ext cx="2137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 smtClean="0">
                <a:solidFill>
                  <a:prstClr val="white"/>
                </a:solidFill>
                <a:latin typeface="AGTacoTuesday"/>
                <a:cs typeface="AGTacoTuesday"/>
              </a:rPr>
              <a:t>Weekly Focus:</a:t>
            </a:r>
            <a:endParaRPr lang="en-US" sz="2400" b="1" dirty="0">
              <a:solidFill>
                <a:prstClr val="white"/>
              </a:solidFill>
              <a:latin typeface="AGTacoTuesday"/>
              <a:cs typeface="AGTacoTuesda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4295" y="5190890"/>
            <a:ext cx="32518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solidFill>
                  <a:prstClr val="white"/>
                </a:solidFill>
                <a:latin typeface="AGTacoTuesday"/>
                <a:cs typeface="AGTacoTuesday"/>
              </a:rPr>
              <a:t>Vocabulary/Phonics </a:t>
            </a:r>
            <a:endParaRPr lang="en-US" sz="2400" b="1" dirty="0">
              <a:solidFill>
                <a:prstClr val="white"/>
              </a:solidFill>
              <a:latin typeface="AGTacoTuesday"/>
              <a:cs typeface="AGTacoTuesday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KG Sorry Not Sorry" panose="02000506000000020004" pitchFamily="2" charset="0"/>
              </a:rPr>
              <a:t>HERE</a:t>
            </a:r>
            <a:endParaRPr lang="en-US" sz="2000" dirty="0">
              <a:solidFill>
                <a:schemeClr val="bg1"/>
              </a:solidFill>
              <a:latin typeface="KG Sorry Not Sorry" panose="02000506000000020004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8983" y="7316736"/>
            <a:ext cx="31424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>
                <a:solidFill>
                  <a:prstClr val="white"/>
                </a:solidFill>
                <a:latin typeface="AGTacoTuesday"/>
                <a:cs typeface="AGTacoTuesday"/>
              </a:rPr>
              <a:t>Homework/Tests/Related Arts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9000" y="2189917"/>
            <a:ext cx="3229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GTacoTuesday"/>
                <a:cs typeface="AGTacoTuesday"/>
              </a:rPr>
              <a:t>Reminders:</a:t>
            </a:r>
            <a:endParaRPr lang="en-US" sz="2000" dirty="0">
              <a:solidFill>
                <a:schemeClr val="bg1"/>
              </a:solidFill>
              <a:latin typeface="KG Sorry Not Sorry" panose="02000506000000020004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02242" y="1259409"/>
            <a:ext cx="3360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FFFF"/>
                </a:solidFill>
                <a:latin typeface="RowdyWriting"/>
                <a:cs typeface="RowdyWriting"/>
              </a:rPr>
              <a:t>Email: </a:t>
            </a:r>
            <a:r>
              <a:rPr lang="en-US" sz="1400" dirty="0" err="1" smtClean="0">
                <a:solidFill>
                  <a:srgbClr val="FFFFFF"/>
                </a:solidFill>
                <a:latin typeface="RowdyWriting"/>
                <a:cs typeface="RowdyWriting"/>
              </a:rPr>
              <a:t>klockhart@tipton-county.com</a:t>
            </a:r>
            <a:endParaRPr lang="en-US" sz="1400" dirty="0" smtClean="0">
              <a:solidFill>
                <a:srgbClr val="FFFFFF"/>
              </a:solidFill>
              <a:latin typeface="RowdyWriting"/>
              <a:cs typeface="RowdyWriting"/>
            </a:endParaRPr>
          </a:p>
          <a:p>
            <a:pPr lvl="0" defTabSz="457200"/>
            <a:r>
              <a:rPr lang="en-US" sz="1400" dirty="0" smtClean="0">
                <a:solidFill>
                  <a:schemeClr val="bg1"/>
                </a:solidFill>
                <a:latin typeface="RowdyWriting"/>
                <a:cs typeface="RowdyWriting"/>
              </a:rPr>
              <a:t>webpage: </a:t>
            </a:r>
            <a:r>
              <a:rPr lang="en-US" sz="1400" dirty="0">
                <a:solidFill>
                  <a:schemeClr val="bg1"/>
                </a:solidFill>
                <a:latin typeface="RowdyWriting"/>
                <a:cs typeface="RowdyWriting"/>
              </a:rPr>
              <a:t>lockhartk.weebly.com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78145" y="2532374"/>
            <a:ext cx="3092791" cy="2608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/>
            <a:r>
              <a:rPr lang="en-US" sz="1200" dirty="0" smtClean="0">
                <a:solidFill>
                  <a:prstClr val="black"/>
                </a:solidFill>
                <a:latin typeface="RowdyWriting" panose="02000603000000000000" pitchFamily="2" charset="0"/>
                <a:ea typeface="RowdyWriting" panose="02000603000000000000" pitchFamily="2" charset="0"/>
                <a:cs typeface="RowdyWriting"/>
              </a:rPr>
              <a:t>-</a:t>
            </a:r>
            <a:r>
              <a:rPr lang="en-US" sz="1200" b="1" dirty="0" smtClean="0">
                <a:solidFill>
                  <a:prstClr val="black"/>
                </a:solidFill>
                <a:latin typeface="RowdyWriting" panose="02000603000000000000" pitchFamily="2" charset="0"/>
                <a:ea typeface="RowdyWriting" panose="02000603000000000000" pitchFamily="2" charset="0"/>
                <a:cs typeface="RowdyWriting"/>
              </a:rPr>
              <a:t>ELA- Grammar: </a:t>
            </a:r>
            <a:r>
              <a:rPr lang="en-US" sz="1200" dirty="0" smtClean="0">
                <a:solidFill>
                  <a:prstClr val="black"/>
                </a:solidFill>
                <a:latin typeface="RowdyWriting" panose="02000603000000000000" pitchFamily="2" charset="0"/>
                <a:ea typeface="RowdyWriting" panose="02000603000000000000" pitchFamily="2" charset="0"/>
                <a:cs typeface="RowdyWriting"/>
              </a:rPr>
              <a:t>Context Clues, Real-life connections, Literal/Nonliteral </a:t>
            </a:r>
            <a:r>
              <a:rPr lang="en-US" sz="1200" b="1" dirty="0" smtClean="0">
                <a:solidFill>
                  <a:prstClr val="black"/>
                </a:solidFill>
                <a:latin typeface="RowdyWriting" panose="02000603000000000000" pitchFamily="2" charset="0"/>
                <a:ea typeface="RowdyWriting" panose="02000603000000000000" pitchFamily="2" charset="0"/>
                <a:cs typeface="RowdyWriting"/>
              </a:rPr>
              <a:t>Reading:</a:t>
            </a:r>
            <a:r>
              <a:rPr lang="en-US" sz="1400" b="1" dirty="0" smtClean="0">
                <a:solidFill>
                  <a:prstClr val="black"/>
                </a:solidFill>
                <a:latin typeface="RowdyWriting" panose="02000603000000000000" pitchFamily="2" charset="0"/>
                <a:ea typeface="RowdyWriting" panose="02000603000000000000" pitchFamily="2" charset="0"/>
                <a:cs typeface="RowdyWriting"/>
              </a:rPr>
              <a:t> </a:t>
            </a:r>
            <a:r>
              <a:rPr lang="en-US" sz="1200" dirty="0" smtClean="0">
                <a:solidFill>
                  <a:prstClr val="black"/>
                </a:solidFill>
                <a:latin typeface="RowdyWriting" panose="02000603000000000000" pitchFamily="2" charset="0"/>
                <a:ea typeface="RowdyWriting" panose="02000603000000000000" pitchFamily="2" charset="0"/>
                <a:cs typeface="RowdyWriting"/>
              </a:rPr>
              <a:t>Point of view; context clues, text features</a:t>
            </a:r>
          </a:p>
          <a:p>
            <a:pPr lvl="0" defTabSz="457200"/>
            <a:r>
              <a:rPr lang="en-US" sz="1200" b="1" dirty="0" smtClean="0">
                <a:solidFill>
                  <a:prstClr val="black"/>
                </a:solidFill>
                <a:latin typeface="RowdyWriting" panose="02000603000000000000" pitchFamily="2" charset="0"/>
                <a:ea typeface="RowdyWriting" panose="02000603000000000000" pitchFamily="2" charset="0"/>
                <a:cs typeface="RowdyWriting"/>
              </a:rPr>
              <a:t>Math</a:t>
            </a:r>
            <a:r>
              <a:rPr lang="en-US" sz="1400" dirty="0" smtClean="0">
                <a:solidFill>
                  <a:prstClr val="black"/>
                </a:solidFill>
                <a:latin typeface="RowdyWriting" panose="02000603000000000000" pitchFamily="2" charset="0"/>
                <a:ea typeface="RowdyWriting" panose="02000603000000000000" pitchFamily="2" charset="0"/>
                <a:cs typeface="RowdyWriting"/>
              </a:rPr>
              <a:t>-Finish </a:t>
            </a:r>
            <a:r>
              <a:rPr lang="en-US" sz="1200" dirty="0" smtClean="0">
                <a:solidFill>
                  <a:prstClr val="black"/>
                </a:solidFill>
                <a:latin typeface="RowdyWriting" panose="02000603000000000000" pitchFamily="2" charset="0"/>
                <a:ea typeface="RowdyWriting" panose="02000603000000000000" pitchFamily="2" charset="0"/>
                <a:cs typeface="RowdyWriting"/>
              </a:rPr>
              <a:t>Chapter 12 Charts/Graphs; Review 0-12 Multiplication Facts </a:t>
            </a:r>
          </a:p>
          <a:p>
            <a:pPr lvl="0" defTabSz="457200"/>
            <a:r>
              <a:rPr lang="en-US" sz="1200" b="1" dirty="0" smtClean="0">
                <a:solidFill>
                  <a:prstClr val="black"/>
                </a:solidFill>
                <a:latin typeface="RowdyWriting" panose="02000603000000000000" pitchFamily="2" charset="0"/>
                <a:ea typeface="RowdyWriting" panose="02000603000000000000" pitchFamily="2" charset="0"/>
                <a:cs typeface="RowdyWriting"/>
              </a:rPr>
              <a:t>-Science- </a:t>
            </a:r>
            <a:r>
              <a:rPr lang="en-US" sz="1200" dirty="0" smtClean="0">
                <a:solidFill>
                  <a:prstClr val="black"/>
                </a:solidFill>
                <a:latin typeface="RowdyWriting" panose="02000603000000000000" pitchFamily="2" charset="0"/>
                <a:ea typeface="RowdyWriting" panose="02000603000000000000" pitchFamily="2" charset="0"/>
                <a:cs typeface="RowdyWriting"/>
              </a:rPr>
              <a:t>Finish</a:t>
            </a:r>
            <a:r>
              <a:rPr lang="en-US" sz="1200" b="1" dirty="0" smtClean="0">
                <a:solidFill>
                  <a:prstClr val="black"/>
                </a:solidFill>
                <a:latin typeface="RowdyWriting" panose="02000603000000000000" pitchFamily="2" charset="0"/>
                <a:ea typeface="RowdyWriting" panose="02000603000000000000" pitchFamily="2" charset="0"/>
                <a:cs typeface="RowdyWriting"/>
              </a:rPr>
              <a:t> </a:t>
            </a:r>
            <a:r>
              <a:rPr lang="en-US" sz="1200" dirty="0" smtClean="0">
                <a:solidFill>
                  <a:prstClr val="black"/>
                </a:solidFill>
                <a:latin typeface="RowdyWriting" panose="02000603000000000000" pitchFamily="2" charset="0"/>
                <a:ea typeface="RowdyWriting" panose="02000603000000000000" pitchFamily="2" charset="0"/>
                <a:cs typeface="RowdyWriting"/>
              </a:rPr>
              <a:t>Unit 5 Energy</a:t>
            </a:r>
          </a:p>
          <a:p>
            <a:pPr lvl="0" algn="ctr" defTabSz="457200"/>
            <a:r>
              <a:rPr lang="en-US" sz="1200" u="sng" dirty="0" smtClean="0">
                <a:solidFill>
                  <a:prstClr val="black"/>
                </a:solidFill>
                <a:latin typeface="AGCouchPotato" panose="02000603000000000000" pitchFamily="2" charset="0"/>
                <a:ea typeface="AGCouchPotato" panose="02000603000000000000" pitchFamily="2" charset="0"/>
                <a:cs typeface="RowdyWriting"/>
              </a:rPr>
              <a:t>HOW CAN I HELP AT HOME?</a:t>
            </a:r>
          </a:p>
          <a:p>
            <a:pPr lvl="0" algn="ctr" defTabSz="457200"/>
            <a:r>
              <a:rPr lang="en-US" sz="1100" dirty="0" smtClean="0">
                <a:solidFill>
                  <a:prstClr val="black"/>
                </a:solidFill>
                <a:latin typeface="RowdyWriting" panose="02000603000000000000" pitchFamily="2" charset="0"/>
                <a:ea typeface="RowdyWriting" panose="02000603000000000000" pitchFamily="2" charset="0"/>
                <a:cs typeface="RowdyWriting"/>
              </a:rPr>
              <a:t>-</a:t>
            </a:r>
            <a:r>
              <a:rPr lang="en-US" sz="1050" dirty="0" smtClean="0">
                <a:solidFill>
                  <a:prstClr val="black"/>
                </a:solidFill>
                <a:latin typeface="RowdyWriting" panose="02000603000000000000" pitchFamily="2" charset="0"/>
                <a:ea typeface="RowdyWriting" panose="02000603000000000000" pitchFamily="2" charset="0"/>
                <a:cs typeface="RowdyWriting"/>
              </a:rPr>
              <a:t>go over missed problems on math board</a:t>
            </a:r>
            <a:endParaRPr lang="en-US" sz="1000" dirty="0" smtClean="0">
              <a:solidFill>
                <a:prstClr val="black"/>
              </a:solidFill>
              <a:latin typeface="RowdyWriting" panose="02000603000000000000" pitchFamily="2" charset="0"/>
              <a:ea typeface="RowdyWriting" panose="02000603000000000000" pitchFamily="2" charset="0"/>
              <a:cs typeface="RowdyWriting"/>
            </a:endParaRPr>
          </a:p>
          <a:p>
            <a:pPr lvl="0" algn="ctr" defTabSz="457200"/>
            <a:r>
              <a:rPr lang="en-US" sz="800" dirty="0" smtClean="0">
                <a:solidFill>
                  <a:prstClr val="black"/>
                </a:solidFill>
                <a:latin typeface="RowdyWriting" panose="02000603000000000000" pitchFamily="2" charset="0"/>
                <a:ea typeface="RowdyWriting" panose="02000603000000000000" pitchFamily="2" charset="0"/>
                <a:cs typeface="RowdyWriting"/>
              </a:rPr>
              <a:t>-</a:t>
            </a:r>
            <a:r>
              <a:rPr lang="en-US" sz="1050" dirty="0" smtClean="0">
                <a:solidFill>
                  <a:prstClr val="black"/>
                </a:solidFill>
                <a:latin typeface="RowdyWriting" panose="02000603000000000000" pitchFamily="2" charset="0"/>
                <a:ea typeface="RowdyWriting" panose="02000603000000000000" pitchFamily="2" charset="0"/>
                <a:cs typeface="RowdyWriting"/>
              </a:rPr>
              <a:t>practice math facts </a:t>
            </a:r>
          </a:p>
          <a:p>
            <a:pPr lvl="0" algn="ctr" defTabSz="457200"/>
            <a:r>
              <a:rPr lang="en-US" sz="1050" dirty="0" smtClean="0">
                <a:solidFill>
                  <a:prstClr val="black"/>
                </a:solidFill>
                <a:latin typeface="RowdyWriting" panose="02000603000000000000" pitchFamily="2" charset="0"/>
                <a:ea typeface="RowdyWriting" panose="02000603000000000000" pitchFamily="2" charset="0"/>
                <a:cs typeface="RowdyWriting"/>
              </a:rPr>
              <a:t>-review vocabulary words</a:t>
            </a:r>
          </a:p>
          <a:p>
            <a:pPr lvl="0" algn="ctr" defTabSz="457200"/>
            <a:r>
              <a:rPr lang="en-US" sz="1050" dirty="0" smtClean="0">
                <a:solidFill>
                  <a:prstClr val="black"/>
                </a:solidFill>
                <a:latin typeface="RowdyWriting" panose="02000603000000000000" pitchFamily="2" charset="0"/>
                <a:ea typeface="RowdyWriting" panose="02000603000000000000" pitchFamily="2" charset="0"/>
                <a:cs typeface="RowdyWriting"/>
              </a:rPr>
              <a:t>-utilize class website’s resources</a:t>
            </a:r>
          </a:p>
          <a:p>
            <a:pPr lvl="0" algn="ctr" defTabSz="457200"/>
            <a:r>
              <a:rPr lang="en-US" sz="1050" dirty="0" smtClean="0">
                <a:solidFill>
                  <a:prstClr val="black"/>
                </a:solidFill>
                <a:latin typeface="RowdyWriting" panose="02000603000000000000" pitchFamily="2" charset="0"/>
                <a:ea typeface="RowdyWriting" panose="02000603000000000000" pitchFamily="2" charset="0"/>
                <a:cs typeface="RowdyWriting"/>
              </a:rPr>
              <a:t>-read together each night</a:t>
            </a:r>
          </a:p>
          <a:p>
            <a:pPr lvl="0" algn="ctr" defTabSz="457200"/>
            <a:r>
              <a:rPr lang="en-US" sz="1050" dirty="0" smtClean="0">
                <a:solidFill>
                  <a:prstClr val="black"/>
                </a:solidFill>
                <a:latin typeface="RowdyWriting" panose="02000603000000000000" pitchFamily="2" charset="0"/>
                <a:ea typeface="RowdyWriting" panose="02000603000000000000" pitchFamily="2" charset="0"/>
                <a:cs typeface="RowdyWriting"/>
              </a:rPr>
              <a:t>-review homework and graded papers </a:t>
            </a:r>
            <a:r>
              <a:rPr lang="en-US" sz="1050" b="1" dirty="0" smtClean="0">
                <a:solidFill>
                  <a:prstClr val="black"/>
                </a:solidFill>
                <a:latin typeface="RowdyWriting" panose="02000603000000000000" pitchFamily="2" charset="0"/>
                <a:ea typeface="RowdyWriting" panose="02000603000000000000" pitchFamily="2" charset="0"/>
                <a:cs typeface="RowdyWriting"/>
              </a:rPr>
              <a:t> </a:t>
            </a:r>
            <a:endParaRPr lang="en-US" sz="1100" b="1" dirty="0">
              <a:solidFill>
                <a:prstClr val="black"/>
              </a:solidFill>
              <a:latin typeface="RowdyWriting" panose="02000603000000000000" pitchFamily="2" charset="0"/>
              <a:ea typeface="RowdyWriting" panose="02000603000000000000" pitchFamily="2" charset="0"/>
              <a:cs typeface="RowdyWriting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02242" y="2601513"/>
            <a:ext cx="278183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GImExtra"/>
                <a:cs typeface="AGImExtra"/>
              </a:rPr>
              <a:t>March:</a:t>
            </a:r>
            <a:endParaRPr lang="en-US" sz="1200" dirty="0">
              <a:latin typeface="AGImExtra"/>
              <a:cs typeface="AGImExtra"/>
            </a:endParaRPr>
          </a:p>
          <a:p>
            <a:r>
              <a:rPr lang="en-US" sz="1050" dirty="0" smtClean="0">
                <a:solidFill>
                  <a:prstClr val="black"/>
                </a:solidFill>
                <a:latin typeface="RowdyWriting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2</a:t>
            </a:r>
            <a:r>
              <a:rPr lang="en-US" sz="1050" baseline="30000" dirty="0" smtClean="0">
                <a:solidFill>
                  <a:prstClr val="black"/>
                </a:solidFill>
                <a:latin typeface="RowdyWriting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nd</a:t>
            </a:r>
            <a:r>
              <a:rPr lang="en-US" sz="1050" dirty="0" smtClean="0">
                <a:solidFill>
                  <a:prstClr val="black"/>
                </a:solidFill>
                <a:latin typeface="RowdyWriting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-6</a:t>
            </a:r>
            <a:r>
              <a:rPr lang="en-US" sz="1050" baseline="30000" dirty="0" smtClean="0">
                <a:solidFill>
                  <a:prstClr val="black"/>
                </a:solidFill>
                <a:latin typeface="RowdyWriting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th</a:t>
            </a:r>
            <a:r>
              <a:rPr lang="en-US" sz="1050" dirty="0" smtClean="0">
                <a:solidFill>
                  <a:prstClr val="black"/>
                </a:solidFill>
                <a:latin typeface="RowdyWriting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 – Read Across America week </a:t>
            </a:r>
          </a:p>
          <a:p>
            <a:r>
              <a:rPr lang="en-US" sz="1050" b="1" dirty="0" smtClean="0">
                <a:solidFill>
                  <a:prstClr val="black"/>
                </a:solidFill>
                <a:latin typeface="RowdyWriting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3</a:t>
            </a:r>
            <a:r>
              <a:rPr lang="en-US" sz="1050" b="1" baseline="30000" dirty="0" smtClean="0">
                <a:solidFill>
                  <a:prstClr val="black"/>
                </a:solidFill>
                <a:latin typeface="RowdyWriting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rd</a:t>
            </a:r>
            <a:r>
              <a:rPr lang="en-US" sz="1050" b="1" dirty="0" smtClean="0">
                <a:solidFill>
                  <a:prstClr val="black"/>
                </a:solidFill>
                <a:latin typeface="RowdyWriting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- Field Trip money/form due </a:t>
            </a:r>
          </a:p>
          <a:p>
            <a:r>
              <a:rPr lang="en-US" sz="1050" dirty="0" smtClean="0">
                <a:solidFill>
                  <a:prstClr val="black"/>
                </a:solidFill>
                <a:latin typeface="RowdyWriting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5</a:t>
            </a:r>
            <a:r>
              <a:rPr lang="en-US" sz="1050" baseline="30000" dirty="0" smtClean="0">
                <a:solidFill>
                  <a:prstClr val="black"/>
                </a:solidFill>
                <a:latin typeface="RowdyWriting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th</a:t>
            </a:r>
            <a:r>
              <a:rPr lang="en-US" sz="1050" dirty="0" smtClean="0">
                <a:solidFill>
                  <a:prstClr val="black"/>
                </a:solidFill>
                <a:latin typeface="RowdyWriting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- First Kindergarten registration</a:t>
            </a:r>
          </a:p>
          <a:p>
            <a:r>
              <a:rPr lang="en-US" sz="1050" dirty="0" smtClean="0">
                <a:solidFill>
                  <a:prstClr val="black"/>
                </a:solidFill>
                <a:latin typeface="RowdyWriting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6</a:t>
            </a:r>
            <a:r>
              <a:rPr lang="en-US" sz="1050" baseline="30000" dirty="0" smtClean="0">
                <a:solidFill>
                  <a:prstClr val="black"/>
                </a:solidFill>
                <a:latin typeface="RowdyWriting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th</a:t>
            </a:r>
            <a:r>
              <a:rPr lang="en-US" sz="1050" dirty="0" smtClean="0">
                <a:solidFill>
                  <a:prstClr val="black"/>
                </a:solidFill>
                <a:latin typeface="RowdyWriting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-Snack cart</a:t>
            </a:r>
          </a:p>
          <a:p>
            <a:r>
              <a:rPr lang="en-US" sz="1050" dirty="0" smtClean="0">
                <a:solidFill>
                  <a:prstClr val="black"/>
                </a:solidFill>
                <a:latin typeface="RowdyWriting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9</a:t>
            </a:r>
            <a:r>
              <a:rPr lang="en-US" sz="1050" baseline="30000" dirty="0" smtClean="0">
                <a:solidFill>
                  <a:prstClr val="black"/>
                </a:solidFill>
                <a:latin typeface="RowdyWriting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th</a:t>
            </a:r>
            <a:r>
              <a:rPr lang="en-US" sz="1050" dirty="0" smtClean="0">
                <a:solidFill>
                  <a:prstClr val="black"/>
                </a:solidFill>
                <a:latin typeface="RowdyWriting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- Vocabulary </a:t>
            </a:r>
            <a:r>
              <a:rPr lang="en-US" sz="1050" dirty="0" smtClean="0">
                <a:solidFill>
                  <a:prstClr val="black"/>
                </a:solidFill>
                <a:latin typeface="RowdyWriting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Parade(see note that came home)</a:t>
            </a:r>
            <a:endParaRPr lang="en-US" sz="1050" dirty="0" smtClean="0">
              <a:solidFill>
                <a:prstClr val="black"/>
              </a:solidFill>
              <a:latin typeface="RowdyWriting"/>
              <a:ea typeface="RowdyWriting" panose="02000603000000000000" pitchFamily="2" charset="0"/>
              <a:cs typeface="HelloSassy"/>
              <a:sym typeface="Wingdings" panose="05000000000000000000" pitchFamily="2" charset="2"/>
            </a:endParaRPr>
          </a:p>
          <a:p>
            <a:r>
              <a:rPr lang="en-US" sz="1050" dirty="0" smtClean="0">
                <a:solidFill>
                  <a:prstClr val="black"/>
                </a:solidFill>
                <a:latin typeface="RowdyWriting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10</a:t>
            </a:r>
            <a:r>
              <a:rPr lang="en-US" sz="1050" baseline="30000" dirty="0" smtClean="0">
                <a:solidFill>
                  <a:prstClr val="black"/>
                </a:solidFill>
                <a:latin typeface="RowdyWriting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th</a:t>
            </a:r>
            <a:r>
              <a:rPr lang="en-US" sz="1050" dirty="0" smtClean="0">
                <a:solidFill>
                  <a:prstClr val="black"/>
                </a:solidFill>
                <a:latin typeface="RowdyWriting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-17</a:t>
            </a:r>
            <a:r>
              <a:rPr lang="en-US" sz="1050" baseline="30000" dirty="0" smtClean="0">
                <a:solidFill>
                  <a:prstClr val="black"/>
                </a:solidFill>
                <a:latin typeface="RowdyWriting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th</a:t>
            </a:r>
            <a:r>
              <a:rPr lang="en-US" sz="1050" dirty="0" smtClean="0">
                <a:solidFill>
                  <a:prstClr val="black"/>
                </a:solidFill>
                <a:latin typeface="RowdyWriting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  Common Assessments</a:t>
            </a:r>
          </a:p>
          <a:p>
            <a:r>
              <a:rPr lang="en-US" sz="1050" b="1" dirty="0" smtClean="0">
                <a:solidFill>
                  <a:prstClr val="black"/>
                </a:solidFill>
                <a:latin typeface="RowdyWriting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11</a:t>
            </a:r>
            <a:r>
              <a:rPr lang="en-US" sz="1050" b="1" baseline="30000" dirty="0" smtClean="0">
                <a:solidFill>
                  <a:prstClr val="black"/>
                </a:solidFill>
                <a:latin typeface="RowdyWriting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th</a:t>
            </a:r>
            <a:r>
              <a:rPr lang="en-US" sz="1050" b="1" dirty="0" smtClean="0">
                <a:solidFill>
                  <a:prstClr val="black"/>
                </a:solidFill>
                <a:latin typeface="RowdyWriting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- Mighty Minds pizza form/money due</a:t>
            </a:r>
          </a:p>
          <a:p>
            <a:r>
              <a:rPr lang="en-US" sz="1050" dirty="0" smtClean="0">
                <a:solidFill>
                  <a:prstClr val="black"/>
                </a:solidFill>
                <a:latin typeface="RowdyWriting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12</a:t>
            </a:r>
            <a:r>
              <a:rPr lang="en-US" sz="1050" baseline="30000" dirty="0" smtClean="0">
                <a:solidFill>
                  <a:prstClr val="black"/>
                </a:solidFill>
                <a:latin typeface="RowdyWriting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th</a:t>
            </a:r>
            <a:r>
              <a:rPr lang="en-US" sz="1050" dirty="0" smtClean="0">
                <a:solidFill>
                  <a:prstClr val="black"/>
                </a:solidFill>
                <a:latin typeface="RowdyWriting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- Field trip(wear your class t-shirt)</a:t>
            </a:r>
          </a:p>
          <a:p>
            <a:r>
              <a:rPr lang="en-US" sz="1050" dirty="0" smtClean="0">
                <a:solidFill>
                  <a:prstClr val="black"/>
                </a:solidFill>
                <a:latin typeface="RowdyWriting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13th-Snack cart </a:t>
            </a:r>
          </a:p>
          <a:p>
            <a:r>
              <a:rPr lang="en-US" sz="1050" dirty="0" smtClean="0">
                <a:solidFill>
                  <a:prstClr val="black"/>
                </a:solidFill>
                <a:latin typeface="RowdyWriting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19</a:t>
            </a:r>
            <a:r>
              <a:rPr lang="en-US" sz="1050" baseline="30000" dirty="0" smtClean="0">
                <a:solidFill>
                  <a:prstClr val="black"/>
                </a:solidFill>
                <a:latin typeface="RowdyWriting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th</a:t>
            </a:r>
            <a:r>
              <a:rPr lang="en-US" sz="1050" dirty="0" smtClean="0">
                <a:solidFill>
                  <a:prstClr val="black"/>
                </a:solidFill>
                <a:latin typeface="RowdyWriting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- 3</a:t>
            </a:r>
            <a:r>
              <a:rPr lang="en-US" sz="1050" baseline="30000" dirty="0" smtClean="0">
                <a:solidFill>
                  <a:prstClr val="black"/>
                </a:solidFill>
                <a:latin typeface="RowdyWriting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rd</a:t>
            </a:r>
            <a:r>
              <a:rPr lang="en-US" sz="1050" dirty="0" smtClean="0">
                <a:solidFill>
                  <a:prstClr val="black"/>
                </a:solidFill>
                <a:latin typeface="RowdyWriting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 grade Mighty Minds program; report cards go home</a:t>
            </a:r>
          </a:p>
          <a:p>
            <a:r>
              <a:rPr lang="en-US" sz="1050" dirty="0" smtClean="0">
                <a:solidFill>
                  <a:prstClr val="black"/>
                </a:solidFill>
                <a:latin typeface="RowdyWriting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20</a:t>
            </a:r>
            <a:r>
              <a:rPr lang="en-US" sz="1050" baseline="30000" dirty="0" smtClean="0">
                <a:solidFill>
                  <a:prstClr val="black"/>
                </a:solidFill>
                <a:latin typeface="RowdyWriting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th</a:t>
            </a:r>
            <a:r>
              <a:rPr lang="en-US" sz="1050" dirty="0" smtClean="0">
                <a:solidFill>
                  <a:prstClr val="black"/>
                </a:solidFill>
                <a:latin typeface="RowdyWriting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- snack cart  </a:t>
            </a:r>
          </a:p>
          <a:p>
            <a:r>
              <a:rPr lang="en-US" sz="1050" dirty="0" smtClean="0">
                <a:solidFill>
                  <a:prstClr val="black"/>
                </a:solidFill>
                <a:latin typeface="RowdyWriting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23</a:t>
            </a:r>
            <a:r>
              <a:rPr lang="en-US" sz="1050" baseline="30000" dirty="0" smtClean="0">
                <a:solidFill>
                  <a:prstClr val="black"/>
                </a:solidFill>
                <a:latin typeface="RowdyWriting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rd</a:t>
            </a:r>
            <a:r>
              <a:rPr lang="en-US" sz="1050" dirty="0" smtClean="0">
                <a:solidFill>
                  <a:prstClr val="black"/>
                </a:solidFill>
                <a:latin typeface="RowdyWriting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-27</a:t>
            </a:r>
            <a:r>
              <a:rPr lang="en-US" sz="1050" baseline="30000" dirty="0" smtClean="0">
                <a:solidFill>
                  <a:prstClr val="black"/>
                </a:solidFill>
                <a:latin typeface="RowdyWriting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th</a:t>
            </a:r>
            <a:r>
              <a:rPr lang="en-US" sz="1050" dirty="0" smtClean="0">
                <a:solidFill>
                  <a:prstClr val="black"/>
                </a:solidFill>
                <a:latin typeface="RowdyWriting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- Spring Break!!  </a:t>
            </a:r>
            <a:endParaRPr lang="en-US" sz="1050" dirty="0" smtClean="0">
              <a:latin typeface="AGCouchPotato" panose="02000603000000000000" pitchFamily="2" charset="0"/>
              <a:ea typeface="AGCouchPotato" panose="02000603000000000000" pitchFamily="2" charset="0"/>
              <a:cs typeface="HelloSassy"/>
              <a:sym typeface="Wingdings" panose="05000000000000000000" pitchFamily="2" charset="2"/>
            </a:endParaRPr>
          </a:p>
          <a:p>
            <a:pPr algn="ctr"/>
            <a:r>
              <a:rPr lang="en-US" sz="1050" b="1" dirty="0" smtClean="0">
                <a:latin typeface="RowdyWriting" panose="02000603000000000000" pitchFamily="2" charset="0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**</a:t>
            </a:r>
            <a:r>
              <a:rPr lang="en-US" sz="1050" b="1" dirty="0" smtClean="0">
                <a:latin typeface="RowdyWriting" panose="02000603000000000000" pitchFamily="2" charset="0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IF THE STUDENTS PARTICIPATE IN THE VOCABULARY PARADE, THEY WILL RECEIVE AN  EXTRA 100 IN READING!!** </a:t>
            </a:r>
          </a:p>
          <a:p>
            <a:pPr algn="ctr"/>
            <a:r>
              <a:rPr lang="en-US" sz="1050" b="1" u="sng" dirty="0" smtClean="0">
                <a:latin typeface="RowdyWriting" panose="02000603000000000000" pitchFamily="2" charset="0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Mighty </a:t>
            </a:r>
            <a:r>
              <a:rPr lang="en-US" sz="1050" b="1" u="sng" dirty="0" smtClean="0">
                <a:latin typeface="RowdyWriting" panose="02000603000000000000" pitchFamily="2" charset="0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Minds pizza party:</a:t>
            </a:r>
            <a:endParaRPr lang="en-US" sz="1050" b="1" u="sng" dirty="0">
              <a:latin typeface="RowdyWriting" panose="02000603000000000000" pitchFamily="2" charset="0"/>
              <a:ea typeface="RowdyWriting" panose="02000603000000000000" pitchFamily="2" charset="0"/>
              <a:cs typeface="HelloSassy"/>
              <a:sym typeface="Wingdings" panose="05000000000000000000" pitchFamily="2" charset="2"/>
            </a:endParaRPr>
          </a:p>
          <a:p>
            <a:pPr algn="ctr"/>
            <a:r>
              <a:rPr lang="en-US" sz="1050" dirty="0" smtClean="0">
                <a:latin typeface="RowdyWriting" panose="02000603000000000000" pitchFamily="2" charset="0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Our 3</a:t>
            </a:r>
            <a:r>
              <a:rPr lang="en-US" sz="1050" baseline="30000" dirty="0" smtClean="0">
                <a:latin typeface="RowdyWriting" panose="02000603000000000000" pitchFamily="2" charset="0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rd</a:t>
            </a:r>
            <a:r>
              <a:rPr lang="en-US" sz="1050" dirty="0" smtClean="0">
                <a:latin typeface="RowdyWriting" panose="02000603000000000000" pitchFamily="2" charset="0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 grade Mighty Minds program is March 19</a:t>
            </a:r>
            <a:r>
              <a:rPr lang="en-US" sz="1050" baseline="30000" dirty="0" smtClean="0">
                <a:latin typeface="RowdyWriting" panose="02000603000000000000" pitchFamily="2" charset="0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th</a:t>
            </a:r>
            <a:r>
              <a:rPr lang="en-US" sz="1050" dirty="0" smtClean="0">
                <a:latin typeface="RowdyWriting" panose="02000603000000000000" pitchFamily="2" charset="0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. We are doing a pizza party fundraiser before. All pizza orders/money are due by Wednesday, March 11</a:t>
            </a:r>
            <a:r>
              <a:rPr lang="en-US" sz="1050" baseline="30000" dirty="0" smtClean="0">
                <a:latin typeface="RowdyWriting" panose="02000603000000000000" pitchFamily="2" charset="0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th</a:t>
            </a:r>
            <a:r>
              <a:rPr lang="en-US" sz="1050" dirty="0" smtClean="0">
                <a:latin typeface="RowdyWriting" panose="02000603000000000000" pitchFamily="2" charset="0"/>
                <a:ea typeface="RowdyWriting" panose="02000603000000000000" pitchFamily="2" charset="0"/>
                <a:cs typeface="HelloSassy"/>
                <a:sym typeface="Wingdings" panose="05000000000000000000" pitchFamily="2" charset="2"/>
              </a:rPr>
              <a:t>. We will NOT have any extra pizzas for sale. This is PREORDER only. All proceeds from the Mighty Minds will go right back into the 3rd grade classrooms. 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937279"/>
              </p:ext>
            </p:extLst>
          </p:nvPr>
        </p:nvGraphicFramePr>
        <p:xfrm>
          <a:off x="166182" y="7652825"/>
          <a:ext cx="6492195" cy="169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439"/>
                <a:gridCol w="1298439"/>
                <a:gridCol w="1298439"/>
                <a:gridCol w="1298439"/>
                <a:gridCol w="1298439"/>
              </a:tblGrid>
              <a:tr h="135085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GTacoTuesday"/>
                          <a:cs typeface="AGTacoTuesday"/>
                        </a:rPr>
                        <a:t>Monday</a:t>
                      </a: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RowdyWriting"/>
                        <a:ea typeface="+mn-ea"/>
                        <a:cs typeface="RowdyWriting"/>
                      </a:endParaRP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RowdyWriting"/>
                        <a:ea typeface="+mn-ea"/>
                        <a:cs typeface="RowdyWriting"/>
                      </a:endParaRP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RowdyWriting"/>
                          <a:cs typeface="RowdyWriting"/>
                        </a:rPr>
                        <a:t>Math Review</a:t>
                      </a: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latin typeface="RowdyWriting" panose="02000603000000000000" pitchFamily="2" charset="0"/>
                          <a:ea typeface="RowdyWriting" panose="02000603000000000000" pitchFamily="2" charset="0"/>
                          <a:cs typeface="AGTacoTuesday"/>
                        </a:rPr>
                        <a:t>Reading</a:t>
                      </a: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dirty="0" smtClean="0">
                        <a:latin typeface="RowdyWriting" panose="02000603000000000000" pitchFamily="2" charset="0"/>
                        <a:ea typeface="RowdyWriting" panose="02000603000000000000" pitchFamily="2" charset="0"/>
                        <a:cs typeface="AGTacoTuesday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GTacoTuesday" panose="02000603000000000000" pitchFamily="2" charset="0"/>
                          <a:ea typeface="AGTacoTuesday" panose="02000603000000000000" pitchFamily="2" charset="0"/>
                          <a:cs typeface="RowdyWriting"/>
                        </a:rPr>
                        <a:t>Music 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GTacoTuesday" panose="02000603000000000000" pitchFamily="2" charset="0"/>
                        <a:ea typeface="AGTacoTuesday" panose="02000603000000000000" pitchFamily="2" charset="0"/>
                        <a:cs typeface="RowdyWriting"/>
                      </a:endParaRPr>
                    </a:p>
                    <a:p>
                      <a:pPr algn="ctr"/>
                      <a:endParaRPr lang="en-US" sz="1100" dirty="0" smtClean="0">
                        <a:latin typeface="RowdyWriting"/>
                        <a:cs typeface="RowdyWriting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GTacoTuesday"/>
                          <a:cs typeface="AGTacoTuesday"/>
                        </a:rPr>
                        <a:t>Tuesday </a:t>
                      </a: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latin typeface="RowdyWriting"/>
                        <a:cs typeface="RowdyWriting"/>
                      </a:endParaRP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latin typeface="RowdyWriting"/>
                        <a:cs typeface="RowdyWriting"/>
                      </a:endParaRP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RowdyWriting"/>
                          <a:cs typeface="RowdyWriting"/>
                        </a:rPr>
                        <a:t>Math Review</a:t>
                      </a: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latin typeface="RowdyWriting" panose="02000603000000000000" pitchFamily="2" charset="0"/>
                          <a:ea typeface="RowdyWriting" panose="02000603000000000000" pitchFamily="2" charset="0"/>
                          <a:cs typeface="AGTacoTuesday"/>
                        </a:rPr>
                        <a:t>Reading</a:t>
                      </a: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b="0" dirty="0" smtClean="0">
                        <a:latin typeface="RowdyWriting" panose="02000603000000000000" pitchFamily="2" charset="0"/>
                        <a:ea typeface="RowdyWriting" panose="02000603000000000000" pitchFamily="2" charset="0"/>
                        <a:cs typeface="AGTacoTuesday"/>
                      </a:endParaRP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b="0" dirty="0" smtClean="0">
                        <a:latin typeface="RowdyWriting" panose="02000603000000000000" pitchFamily="2" charset="0"/>
                        <a:ea typeface="RowdyWriting" panose="02000603000000000000" pitchFamily="2" charset="0"/>
                        <a:cs typeface="AGTacoTuesday"/>
                      </a:endParaRPr>
                    </a:p>
                    <a:p>
                      <a:pPr algn="ctr"/>
                      <a:r>
                        <a:rPr lang="en-US" sz="1800" b="1" dirty="0" smtClean="0">
                          <a:latin typeface="AGTacoTuesday" panose="02000603000000000000" pitchFamily="2" charset="0"/>
                          <a:ea typeface="AGTacoTuesday" panose="02000603000000000000" pitchFamily="2" charset="0"/>
                          <a:cs typeface="RowdyWriting"/>
                        </a:rPr>
                        <a:t>health</a:t>
                      </a:r>
                      <a:endParaRPr lang="en-US" sz="1600" b="1" dirty="0">
                        <a:latin typeface="AGTacoTuesday" panose="02000603000000000000" pitchFamily="2" charset="0"/>
                        <a:ea typeface="AGTacoTuesday" panose="02000603000000000000" pitchFamily="2" charset="0"/>
                        <a:cs typeface="RowdyWriting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GTacoTuesday"/>
                          <a:cs typeface="AGTacoTuesday"/>
                        </a:rPr>
                        <a:t>Wednesday</a:t>
                      </a: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RowdyWriting"/>
                          <a:cs typeface="RowdyWriting"/>
                        </a:rPr>
                        <a:t>**Multiplication</a:t>
                      </a: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latin typeface="RowdyWriting"/>
                        <a:cs typeface="RowdyWriting"/>
                      </a:endParaRP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RowdyWriting"/>
                          <a:cs typeface="RowdyWriting"/>
                        </a:rPr>
                        <a:t>Math Review </a:t>
                      </a: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latin typeface="RowdyWriting" panose="02000603000000000000" pitchFamily="2" charset="0"/>
                          <a:ea typeface="RowdyWriting" panose="02000603000000000000" pitchFamily="2" charset="0"/>
                          <a:cs typeface="AGTacoTuesday"/>
                        </a:rPr>
                        <a:t>Reading</a:t>
                      </a: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dirty="0" smtClean="0">
                        <a:latin typeface="RowdyWriting" panose="02000603000000000000" pitchFamily="2" charset="0"/>
                        <a:ea typeface="RowdyWriting" panose="02000603000000000000" pitchFamily="2" charset="0"/>
                        <a:cs typeface="AGTacoTuesday"/>
                      </a:endParaRP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dirty="0" smtClean="0">
                        <a:latin typeface="RowdyWriting" panose="02000603000000000000" pitchFamily="2" charset="0"/>
                        <a:ea typeface="RowdyWriting" panose="02000603000000000000" pitchFamily="2" charset="0"/>
                        <a:cs typeface="AGTacoTuesday"/>
                      </a:endParaRPr>
                    </a:p>
                    <a:p>
                      <a:pPr algn="ctr"/>
                      <a:r>
                        <a:rPr lang="en-US" sz="1800" b="1" dirty="0" smtClean="0">
                          <a:latin typeface="AGTacoTuesday" panose="02000603000000000000" pitchFamily="2" charset="0"/>
                          <a:ea typeface="AGTacoTuesday" panose="02000603000000000000" pitchFamily="2" charset="0"/>
                          <a:cs typeface="RowdyWriting"/>
                        </a:rPr>
                        <a:t>Library</a:t>
                      </a:r>
                      <a:endParaRPr lang="en-US" sz="1800" dirty="0" smtClean="0">
                        <a:latin typeface="AGTacoTuesday" panose="02000603000000000000" pitchFamily="2" charset="0"/>
                        <a:ea typeface="AGTacoTuesday" panose="02000603000000000000" pitchFamily="2" charset="0"/>
                        <a:cs typeface="RowdyWriting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GTacoTuesday"/>
                          <a:cs typeface="AGTacoTuesday"/>
                        </a:rPr>
                        <a:t>Thursday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latin typeface="RowdyWriting"/>
                        <a:cs typeface="RowdyWriting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latin typeface="RowdyWriting"/>
                        <a:cs typeface="RowdyWriting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RowdyWriting"/>
                          <a:cs typeface="RowdyWriting"/>
                        </a:rPr>
                        <a:t>Math Review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latin typeface="RowdyWriting" panose="02000603000000000000" pitchFamily="2" charset="0"/>
                          <a:ea typeface="RowdyWriting" panose="02000603000000000000" pitchFamily="2" charset="0"/>
                          <a:cs typeface="AGTacoTuesday"/>
                        </a:rPr>
                        <a:t>Reading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dirty="0" smtClean="0">
                        <a:latin typeface="RowdyWriting" panose="02000603000000000000" pitchFamily="2" charset="0"/>
                        <a:ea typeface="RowdyWriting" panose="02000603000000000000" pitchFamily="2" charset="0"/>
                        <a:cs typeface="AGTacoTuesday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GTacoTuesday" panose="02000603000000000000" pitchFamily="2" charset="0"/>
                          <a:ea typeface="AGTacoTuesday" panose="02000603000000000000" pitchFamily="2" charset="0"/>
                          <a:cs typeface="RowdyWriting"/>
                        </a:rPr>
                        <a:t>Art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RowdyWriting"/>
                        <a:ea typeface="+mn-ea"/>
                        <a:cs typeface="RowdyWriting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RowdyWriting"/>
                        <a:ea typeface="+mn-ea"/>
                        <a:cs typeface="RowdyWriting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GTacoTuesday"/>
                          <a:cs typeface="AGTacoTuesday"/>
                        </a:rPr>
                        <a:t>Friday</a:t>
                      </a:r>
                      <a:endParaRPr kumimoji="0" lang="en-US" sz="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RowdyWriting"/>
                        <a:ea typeface="+mn-ea"/>
                        <a:cs typeface="RowdyWriting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RowdyWriting"/>
                          <a:ea typeface="+mn-ea"/>
                          <a:cs typeface="RowdyWriting"/>
                        </a:rPr>
                        <a:t>**Vocabulary/Phonics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RowdyWriting"/>
                          <a:cs typeface="RowdyWriting"/>
                        </a:rPr>
                        <a:t>**Grammar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RowdyWriting"/>
                          <a:cs typeface="RowdyWriting"/>
                        </a:rPr>
                        <a:t>**Science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RowdyWriting"/>
                          <a:cs typeface="RowdyWriting"/>
                        </a:rPr>
                        <a:t>**Math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RowdyWriting"/>
                          <a:ea typeface="+mn-ea"/>
                          <a:cs typeface="RowdyWriting"/>
                        </a:rPr>
                        <a:t>Have a Great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RowdyWriting"/>
                          <a:ea typeface="+mn-ea"/>
                          <a:cs typeface="RowdyWriting"/>
                        </a:rPr>
                        <a:t>Weekend!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GTacoTuesday" panose="02000603000000000000" pitchFamily="2" charset="0"/>
                          <a:ea typeface="AGTacoTuesday" panose="02000603000000000000" pitchFamily="2" charset="0"/>
                          <a:cs typeface="RowdyWriting"/>
                        </a:rPr>
                        <a:t>P.E. 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GTacoTuesday" panose="02000603000000000000" pitchFamily="2" charset="0"/>
                        <a:ea typeface="AGTacoTuesday" panose="02000603000000000000" pitchFamily="2" charset="0"/>
                        <a:cs typeface="RowdyWriting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47031"/>
              </p:ext>
            </p:extLst>
          </p:nvPr>
        </p:nvGraphicFramePr>
        <p:xfrm>
          <a:off x="188979" y="5575253"/>
          <a:ext cx="3197134" cy="20104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98567"/>
                <a:gridCol w="1598567"/>
              </a:tblGrid>
              <a:tr h="1240561">
                <a:tc>
                  <a:txBody>
                    <a:bodyPr/>
                    <a:lstStyle/>
                    <a:p>
                      <a:pPr lvl="0" defTabSz="457200"/>
                      <a:r>
                        <a:rPr lang="en-US" sz="1050" b="1" u="sng" dirty="0" smtClean="0">
                          <a:solidFill>
                            <a:prstClr val="black"/>
                          </a:solidFill>
                          <a:latin typeface="AGCanYouNotBold" panose="02000803000000000000" pitchFamily="2" charset="0"/>
                          <a:ea typeface="AGCanYouNotBold" panose="02000803000000000000" pitchFamily="2" charset="0"/>
                          <a:cs typeface="RowdyWriting"/>
                        </a:rPr>
                        <a:t>Vocabulary </a:t>
                      </a:r>
                    </a:p>
                    <a:p>
                      <a:pPr lvl="0" defTabSz="457200"/>
                      <a:r>
                        <a:rPr lang="en-US" sz="1000" b="1" u="none" dirty="0" smtClean="0">
                          <a:solidFill>
                            <a:prstClr val="black"/>
                          </a:solidFill>
                          <a:latin typeface="AGCanYouNotBold" panose="02000803000000000000" pitchFamily="2" charset="0"/>
                          <a:ea typeface="AGCanYouNotBold" panose="02000803000000000000" pitchFamily="2" charset="0"/>
                          <a:cs typeface="RowdyWriting"/>
                        </a:rPr>
                        <a:t> </a:t>
                      </a:r>
                      <a:r>
                        <a:rPr lang="en-US" sz="1050" b="1" u="none" dirty="0" smtClean="0">
                          <a:solidFill>
                            <a:prstClr val="black"/>
                          </a:solidFill>
                          <a:latin typeface="AGCanYouNotBold" panose="02000803000000000000" pitchFamily="2" charset="0"/>
                          <a:ea typeface="AGCanYouNotBold" panose="02000803000000000000" pitchFamily="2" charset="0"/>
                          <a:cs typeface="RowdyWriting"/>
                        </a:rPr>
                        <a:t>suffix –al/-</a:t>
                      </a:r>
                      <a:r>
                        <a:rPr lang="en-US" sz="1050" b="1" u="none" dirty="0" err="1" smtClean="0">
                          <a:solidFill>
                            <a:prstClr val="black"/>
                          </a:solidFill>
                          <a:latin typeface="AGCanYouNotBold" panose="02000803000000000000" pitchFamily="2" charset="0"/>
                          <a:ea typeface="AGCanYouNotBold" panose="02000803000000000000" pitchFamily="2" charset="0"/>
                          <a:cs typeface="RowdyWriting"/>
                        </a:rPr>
                        <a:t>ial</a:t>
                      </a:r>
                      <a:endParaRPr lang="en-US" sz="1050" b="1" u="none" dirty="0" smtClean="0">
                        <a:solidFill>
                          <a:prstClr val="black"/>
                        </a:solidFill>
                        <a:latin typeface="AGCanYouNotBold" panose="02000803000000000000" pitchFamily="2" charset="0"/>
                        <a:ea typeface="AGCanYouNotBold" panose="02000803000000000000" pitchFamily="2" charset="0"/>
                        <a:cs typeface="RowdyWriting"/>
                      </a:endParaRPr>
                    </a:p>
                    <a:p>
                      <a:pPr lvl="0" defTabSz="457200"/>
                      <a:r>
                        <a:rPr lang="en-US" sz="1050" b="1" u="none" dirty="0" smtClean="0">
                          <a:solidFill>
                            <a:prstClr val="black"/>
                          </a:solidFill>
                          <a:latin typeface="AGCanYouNotBold" panose="02000803000000000000" pitchFamily="2" charset="0"/>
                          <a:ea typeface="AGCanYouNotBold" panose="02000803000000000000" pitchFamily="2" charset="0"/>
                          <a:cs typeface="RowdyWriting"/>
                        </a:rPr>
                        <a:t>(relating to…)</a:t>
                      </a:r>
                    </a:p>
                    <a:p>
                      <a:pPr lvl="0" defTabSz="457200"/>
                      <a:endParaRPr lang="en-US" sz="1100" b="1" u="none" dirty="0" smtClean="0">
                        <a:solidFill>
                          <a:prstClr val="black"/>
                        </a:solidFill>
                        <a:latin typeface="AGCanYouNotBold" panose="02000803000000000000" pitchFamily="2" charset="0"/>
                        <a:ea typeface="AGCanYouNotBold" panose="02000803000000000000" pitchFamily="2" charset="0"/>
                        <a:cs typeface="RowdyWriting"/>
                      </a:endParaRPr>
                    </a:p>
                    <a:p>
                      <a:pPr lvl="0" defTabSz="457200"/>
                      <a:r>
                        <a:rPr lang="en-US" sz="1100" b="1" u="none" dirty="0" smtClean="0">
                          <a:solidFill>
                            <a:prstClr val="black"/>
                          </a:solidFill>
                          <a:latin typeface="AGCanYouNotBold" panose="02000803000000000000" pitchFamily="2" charset="0"/>
                          <a:ea typeface="AGCanYouNotBold" panose="02000803000000000000" pitchFamily="2" charset="0"/>
                          <a:cs typeface="RowdyWriting"/>
                        </a:rPr>
                        <a:t>colonial</a:t>
                      </a:r>
                    </a:p>
                    <a:p>
                      <a:pPr lvl="0" defTabSz="457200"/>
                      <a:r>
                        <a:rPr lang="en-US" sz="1100" b="1" u="none" dirty="0" smtClean="0">
                          <a:solidFill>
                            <a:prstClr val="black"/>
                          </a:solidFill>
                          <a:latin typeface="AGCanYouNotBold" panose="02000803000000000000" pitchFamily="2" charset="0"/>
                          <a:ea typeface="AGCanYouNotBold" panose="02000803000000000000" pitchFamily="2" charset="0"/>
                          <a:cs typeface="RowdyWriting"/>
                        </a:rPr>
                        <a:t>financial</a:t>
                      </a:r>
                    </a:p>
                    <a:p>
                      <a:pPr lvl="0" defTabSz="457200"/>
                      <a:r>
                        <a:rPr lang="en-US" sz="1100" b="1" u="none" dirty="0" smtClean="0">
                          <a:solidFill>
                            <a:prstClr val="black"/>
                          </a:solidFill>
                          <a:latin typeface="AGCanYouNotBold" panose="02000803000000000000" pitchFamily="2" charset="0"/>
                          <a:ea typeface="AGCanYouNotBold" panose="02000803000000000000" pitchFamily="2" charset="0"/>
                          <a:cs typeface="RowdyWriting"/>
                        </a:rPr>
                        <a:t>cranial</a:t>
                      </a:r>
                    </a:p>
                    <a:p>
                      <a:pPr lvl="0" defTabSz="457200"/>
                      <a:r>
                        <a:rPr lang="en-US" sz="1100" b="1" u="none" dirty="0" smtClean="0">
                          <a:solidFill>
                            <a:prstClr val="black"/>
                          </a:solidFill>
                          <a:latin typeface="AGCanYouNotBold" panose="02000803000000000000" pitchFamily="2" charset="0"/>
                          <a:ea typeface="AGCanYouNotBold" panose="02000803000000000000" pitchFamily="2" charset="0"/>
                          <a:cs typeface="RowdyWriting"/>
                        </a:rPr>
                        <a:t>dental</a:t>
                      </a:r>
                    </a:p>
                    <a:p>
                      <a:pPr lvl="0" defTabSz="457200"/>
                      <a:r>
                        <a:rPr lang="en-US" sz="1100" b="1" u="none" dirty="0" smtClean="0">
                          <a:solidFill>
                            <a:prstClr val="black"/>
                          </a:solidFill>
                          <a:latin typeface="AGCanYouNotBold" panose="02000803000000000000" pitchFamily="2" charset="0"/>
                          <a:ea typeface="AGCanYouNotBold" panose="02000803000000000000" pitchFamily="2" charset="0"/>
                          <a:cs typeface="RowdyWriting"/>
                        </a:rPr>
                        <a:t>annual</a:t>
                      </a:r>
                      <a:r>
                        <a:rPr lang="en-US" sz="1100" b="1" u="none" baseline="0" dirty="0" smtClean="0">
                          <a:solidFill>
                            <a:prstClr val="black"/>
                          </a:solidFill>
                          <a:latin typeface="AGCanYouNotBold" panose="02000803000000000000" pitchFamily="2" charset="0"/>
                          <a:ea typeface="AGCanYouNotBold" panose="02000803000000000000" pitchFamily="2" charset="0"/>
                          <a:cs typeface="RowdyWriting"/>
                        </a:rPr>
                        <a:t> </a:t>
                      </a:r>
                      <a:endParaRPr lang="en-US" sz="1100" b="1" u="none" dirty="0" smtClean="0">
                        <a:solidFill>
                          <a:prstClr val="black"/>
                        </a:solidFill>
                        <a:latin typeface="AGCanYouNotBold" panose="02000803000000000000" pitchFamily="2" charset="0"/>
                        <a:ea typeface="AGCanYouNotBold" panose="02000803000000000000" pitchFamily="2" charset="0"/>
                        <a:cs typeface="RowdyWriting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u="sng" dirty="0" smtClean="0">
                          <a:solidFill>
                            <a:prstClr val="black"/>
                          </a:solidFill>
                          <a:latin typeface="AGCanYouNotBold" panose="02000803000000000000" pitchFamily="2" charset="0"/>
                          <a:ea typeface="AGCanYouNotBold" panose="02000803000000000000" pitchFamily="2" charset="0"/>
                          <a:cs typeface="RowdyWriting"/>
                        </a:rPr>
                        <a:t>Phonics: </a:t>
                      </a:r>
                      <a:r>
                        <a:rPr lang="en-US" sz="1000" b="1" u="none" dirty="0" smtClean="0">
                          <a:solidFill>
                            <a:prstClr val="black"/>
                          </a:solidFill>
                          <a:latin typeface="AGCanYouNotBold" panose="02000803000000000000" pitchFamily="2" charset="0"/>
                          <a:ea typeface="AGCanYouNotBold" panose="02000803000000000000" pitchFamily="2" charset="0"/>
                          <a:cs typeface="RowdyWriting"/>
                        </a:rPr>
                        <a:t>Review</a:t>
                      </a:r>
                      <a:r>
                        <a:rPr lang="en-US" sz="1000" b="1" u="none" baseline="0" dirty="0" smtClean="0">
                          <a:solidFill>
                            <a:prstClr val="black"/>
                          </a:solidFill>
                          <a:latin typeface="AGCanYouNotBold" panose="02000803000000000000" pitchFamily="2" charset="0"/>
                          <a:ea typeface="AGCanYouNotBold" panose="02000803000000000000" pitchFamily="2" charset="0"/>
                          <a:cs typeface="RowdyWriting"/>
                        </a:rPr>
                        <a:t> skills</a:t>
                      </a:r>
                      <a:endParaRPr lang="en-US" sz="1000" b="1" u="none" dirty="0" smtClean="0">
                        <a:solidFill>
                          <a:prstClr val="black"/>
                        </a:solidFill>
                        <a:latin typeface="AGCanYouNotBold" panose="02000803000000000000" pitchFamily="2" charset="0"/>
                        <a:ea typeface="AGCanYouNotBold" panose="02000803000000000000" pitchFamily="2" charset="0"/>
                        <a:cs typeface="RowdyWriting"/>
                      </a:endParaRPr>
                    </a:p>
                    <a:p>
                      <a:r>
                        <a:rPr lang="en-US" sz="1050" b="1" u="sng" baseline="0" dirty="0" smtClean="0">
                          <a:solidFill>
                            <a:prstClr val="black"/>
                          </a:solidFill>
                          <a:latin typeface="AGCanYouNotBold" panose="02000803000000000000" pitchFamily="2" charset="0"/>
                          <a:ea typeface="AGCanYouNotBold" panose="02000803000000000000" pitchFamily="2" charset="0"/>
                        </a:rPr>
                        <a:t>Review:</a:t>
                      </a:r>
                      <a:endParaRPr lang="en-US" sz="1000" b="0" u="none" baseline="0" dirty="0" smtClean="0">
                        <a:solidFill>
                          <a:prstClr val="black"/>
                        </a:solidFill>
                        <a:latin typeface="AGCanYouNotBold" panose="02000803000000000000" pitchFamily="2" charset="0"/>
                        <a:ea typeface="AGCanYouNotBold" panose="02000803000000000000" pitchFamily="2" charset="0"/>
                      </a:endParaRPr>
                    </a:p>
                    <a:p>
                      <a:r>
                        <a:rPr lang="en-US" sz="1000" b="0" u="none" baseline="0" dirty="0" smtClean="0">
                          <a:solidFill>
                            <a:prstClr val="black"/>
                          </a:solidFill>
                          <a:latin typeface="AGCanYouNotBold" panose="02000803000000000000" pitchFamily="2" charset="0"/>
                          <a:ea typeface="AGCanYouNotBold" panose="02000803000000000000" pitchFamily="2" charset="0"/>
                        </a:rPr>
                        <a:t>-Syllable: Open, closed, E, vowel pair</a:t>
                      </a:r>
                    </a:p>
                    <a:p>
                      <a:r>
                        <a:rPr lang="en-US" sz="1000" b="0" u="none" baseline="0" dirty="0" smtClean="0">
                          <a:solidFill>
                            <a:prstClr val="black"/>
                          </a:solidFill>
                          <a:latin typeface="AGCanYouNotBold" panose="02000803000000000000" pitchFamily="2" charset="0"/>
                          <a:ea typeface="AGCanYouNotBold" panose="02000803000000000000" pitchFamily="2" charset="0"/>
                        </a:rPr>
                        <a:t>-Suffixes-</a:t>
                      </a:r>
                      <a:r>
                        <a:rPr lang="en-US" sz="1000" b="0" u="none" baseline="0" dirty="0" err="1" smtClean="0">
                          <a:solidFill>
                            <a:prstClr val="black"/>
                          </a:solidFill>
                          <a:latin typeface="AGCanYouNotBold" panose="02000803000000000000" pitchFamily="2" charset="0"/>
                          <a:ea typeface="AGCanYouNotBold" panose="02000803000000000000" pitchFamily="2" charset="0"/>
                        </a:rPr>
                        <a:t>er</a:t>
                      </a:r>
                      <a:r>
                        <a:rPr lang="en-US" sz="1000" b="0" u="none" baseline="0" dirty="0" smtClean="0">
                          <a:solidFill>
                            <a:prstClr val="black"/>
                          </a:solidFill>
                          <a:latin typeface="AGCanYouNotBold" panose="02000803000000000000" pitchFamily="2" charset="0"/>
                          <a:ea typeface="AGCanYouNotBold" panose="02000803000000000000" pitchFamily="2" charset="0"/>
                        </a:rPr>
                        <a:t>, -</a:t>
                      </a:r>
                      <a:r>
                        <a:rPr lang="en-US" sz="1000" b="0" u="none" baseline="0" dirty="0" err="1" smtClean="0">
                          <a:solidFill>
                            <a:prstClr val="black"/>
                          </a:solidFill>
                          <a:latin typeface="AGCanYouNotBold" panose="02000803000000000000" pitchFamily="2" charset="0"/>
                          <a:ea typeface="AGCanYouNotBold" panose="02000803000000000000" pitchFamily="2" charset="0"/>
                        </a:rPr>
                        <a:t>ing</a:t>
                      </a:r>
                      <a:endParaRPr lang="en-US" sz="1000" b="0" u="none" baseline="0" dirty="0" smtClean="0">
                        <a:solidFill>
                          <a:prstClr val="black"/>
                        </a:solidFill>
                        <a:latin typeface="AGCanYouNotBold" panose="02000803000000000000" pitchFamily="2" charset="0"/>
                        <a:ea typeface="AGCanYouNotBold" panose="02000803000000000000" pitchFamily="2" charset="0"/>
                      </a:endParaRPr>
                    </a:p>
                    <a:p>
                      <a:r>
                        <a:rPr lang="en-US" sz="1000" b="0" u="none" baseline="0" dirty="0" smtClean="0">
                          <a:solidFill>
                            <a:prstClr val="black"/>
                          </a:solidFill>
                          <a:latin typeface="AGCanYouNotBold" panose="02000803000000000000" pitchFamily="2" charset="0"/>
                          <a:ea typeface="AGCanYouNotBold" panose="02000803000000000000" pitchFamily="2" charset="0"/>
                        </a:rPr>
                        <a:t>-Sight words</a:t>
                      </a:r>
                    </a:p>
                    <a:p>
                      <a:r>
                        <a:rPr lang="en-US" sz="1100" b="0" u="sng" baseline="0" dirty="0" smtClean="0">
                          <a:solidFill>
                            <a:sysClr val="windowText" lastClr="000000"/>
                          </a:solidFill>
                          <a:latin typeface="AGCanYouNotBold" panose="02000803000000000000" pitchFamily="2" charset="0"/>
                          <a:ea typeface="AGCanYouNotBold" panose="02000803000000000000" pitchFamily="2" charset="0"/>
                        </a:rPr>
                        <a:t>New:</a:t>
                      </a:r>
                    </a:p>
                    <a:p>
                      <a:r>
                        <a:rPr lang="en-US" sz="1100" b="0" u="none" baseline="0" dirty="0" smtClean="0">
                          <a:solidFill>
                            <a:sysClr val="windowText" lastClr="000000"/>
                          </a:solidFill>
                          <a:latin typeface="AGCanYouNotBold" panose="02000803000000000000" pitchFamily="2" charset="0"/>
                          <a:ea typeface="AGCanYouNotBold" panose="02000803000000000000" pitchFamily="2" charset="0"/>
                        </a:rPr>
                        <a:t>-prefixes</a:t>
                      </a:r>
                    </a:p>
                    <a:p>
                      <a:r>
                        <a:rPr lang="en-US" sz="1100" b="0" u="none" baseline="0" dirty="0" smtClean="0">
                          <a:solidFill>
                            <a:sysClr val="windowText" lastClr="000000"/>
                          </a:solidFill>
                          <a:latin typeface="AGCanYouNotBold" panose="02000803000000000000" pitchFamily="2" charset="0"/>
                          <a:ea typeface="AGCanYouNotBold" panose="02000803000000000000" pitchFamily="2" charset="0"/>
                        </a:rPr>
                        <a:t>-Syllable divisions</a:t>
                      </a:r>
                    </a:p>
                  </a:txBody>
                  <a:tcPr/>
                </a:tc>
              </a:tr>
              <a:tr h="433125"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ysClr val="windowText" lastClr="000000"/>
                        </a:solidFill>
                        <a:latin typeface="RowdyWriting" panose="02000603000000000000" pitchFamily="2" charset="0"/>
                        <a:ea typeface="RowdyWriting" panose="02000603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ysClr val="windowText" lastClr="000000"/>
                        </a:solidFill>
                        <a:latin typeface="RowdyWriting" panose="02000603000000000000" pitchFamily="2" charset="0"/>
                        <a:ea typeface="RowdyWriting" panose="02000603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5309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3508</TotalTime>
  <Words>331</Words>
  <Application>Microsoft Office PowerPoint</Application>
  <PresentationFormat>On-screen Show (4:3)</PresentationFormat>
  <Paragraphs>90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AGCanYouNotBold</vt:lpstr>
      <vt:lpstr>AGCouchPotato</vt:lpstr>
      <vt:lpstr>AGImExtra</vt:lpstr>
      <vt:lpstr>AGTacoTuesday</vt:lpstr>
      <vt:lpstr>Arial</vt:lpstr>
      <vt:lpstr>Calibri</vt:lpstr>
      <vt:lpstr>Calibri Light</vt:lpstr>
      <vt:lpstr>HelloSassy</vt:lpstr>
      <vt:lpstr>KG Sorry Not Sorry</vt:lpstr>
      <vt:lpstr>RowdyWriting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Cara Carroll</dc:creator>
  <cp:lastModifiedBy>Kristin Lockhart</cp:lastModifiedBy>
  <cp:revision>131</cp:revision>
  <cp:lastPrinted>2020-02-13T21:21:02Z</cp:lastPrinted>
  <dcterms:created xsi:type="dcterms:W3CDTF">2017-07-30T20:20:53Z</dcterms:created>
  <dcterms:modified xsi:type="dcterms:W3CDTF">2020-02-27T17:31:20Z</dcterms:modified>
</cp:coreProperties>
</file>